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6"/>
  </p:notesMasterIdLst>
  <p:sldIdLst>
    <p:sldId id="258" r:id="rId2"/>
    <p:sldId id="257" r:id="rId3"/>
    <p:sldId id="259" r:id="rId4"/>
    <p:sldId id="268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7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8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88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1FC11-5146-4725-AF45-10E213E7FAEF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D881B-FAF3-4115-B305-07695DAD3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3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 descr="NSM secondar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3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NSM tertiary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446520"/>
            <a:ext cx="4749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4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5"/>
          <p:cNvSpPr/>
          <p:nvPr userDrawn="1"/>
        </p:nvSpPr>
        <p:spPr>
          <a:xfrm>
            <a:off x="0" y="-4704"/>
            <a:ext cx="8915400" cy="6405503"/>
          </a:xfrm>
          <a:custGeom>
            <a:avLst/>
            <a:gdLst>
              <a:gd name="connsiteX0" fmla="*/ 838505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0 w 8686800"/>
              <a:gd name="connsiteY7" fmla="*/ 838505 h 6400800"/>
              <a:gd name="connsiteX8" fmla="*/ 838505 w 8686800"/>
              <a:gd name="connsiteY8" fmla="*/ 0 h 6400800"/>
              <a:gd name="connsiteX0" fmla="*/ 838505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838505 w 8686800"/>
              <a:gd name="connsiteY7" fmla="*/ 0 h 6400800"/>
              <a:gd name="connsiteX0" fmla="*/ 1246 w 8686800"/>
              <a:gd name="connsiteY0" fmla="*/ 9408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1246 w 8686800"/>
              <a:gd name="connsiteY7" fmla="*/ 9408 h 6400800"/>
              <a:gd name="connsiteX0" fmla="*/ 1246 w 8686800"/>
              <a:gd name="connsiteY0" fmla="*/ 9408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1246 w 8686800"/>
              <a:gd name="connsiteY7" fmla="*/ 9408 h 6400800"/>
              <a:gd name="connsiteX0" fmla="*/ 799558 w 9485112"/>
              <a:gd name="connsiteY0" fmla="*/ 9408 h 6400800"/>
              <a:gd name="connsiteX1" fmla="*/ 9485112 w 9485112"/>
              <a:gd name="connsiteY1" fmla="*/ 0 h 6400800"/>
              <a:gd name="connsiteX2" fmla="*/ 9485112 w 9485112"/>
              <a:gd name="connsiteY2" fmla="*/ 0 h 6400800"/>
              <a:gd name="connsiteX3" fmla="*/ 9485112 w 9485112"/>
              <a:gd name="connsiteY3" fmla="*/ 5562295 h 6400800"/>
              <a:gd name="connsiteX4" fmla="*/ 8646607 w 9485112"/>
              <a:gd name="connsiteY4" fmla="*/ 6400800 h 6400800"/>
              <a:gd name="connsiteX5" fmla="*/ 798312 w 9485112"/>
              <a:gd name="connsiteY5" fmla="*/ 6400800 h 6400800"/>
              <a:gd name="connsiteX6" fmla="*/ 798312 w 9485112"/>
              <a:gd name="connsiteY6" fmla="*/ 6400800 h 6400800"/>
              <a:gd name="connsiteX7" fmla="*/ 799558 w 9485112"/>
              <a:gd name="connsiteY7" fmla="*/ 9408 h 6400800"/>
              <a:gd name="connsiteX0" fmla="*/ 1246 w 8686800"/>
              <a:gd name="connsiteY0" fmla="*/ 9408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1246 w 8686800"/>
              <a:gd name="connsiteY7" fmla="*/ 9408 h 6400800"/>
              <a:gd name="connsiteX0" fmla="*/ 1 w 8897221"/>
              <a:gd name="connsiteY0" fmla="*/ 0 h 6461947"/>
              <a:gd name="connsiteX1" fmla="*/ 8897221 w 8897221"/>
              <a:gd name="connsiteY1" fmla="*/ 61147 h 6461947"/>
              <a:gd name="connsiteX2" fmla="*/ 8897221 w 8897221"/>
              <a:gd name="connsiteY2" fmla="*/ 61147 h 6461947"/>
              <a:gd name="connsiteX3" fmla="*/ 8897221 w 8897221"/>
              <a:gd name="connsiteY3" fmla="*/ 5623442 h 6461947"/>
              <a:gd name="connsiteX4" fmla="*/ 8058716 w 8897221"/>
              <a:gd name="connsiteY4" fmla="*/ 6461947 h 6461947"/>
              <a:gd name="connsiteX5" fmla="*/ 210421 w 8897221"/>
              <a:gd name="connsiteY5" fmla="*/ 6461947 h 6461947"/>
              <a:gd name="connsiteX6" fmla="*/ 210421 w 8897221"/>
              <a:gd name="connsiteY6" fmla="*/ 6461947 h 6461947"/>
              <a:gd name="connsiteX7" fmla="*/ 1 w 8897221"/>
              <a:gd name="connsiteY7" fmla="*/ 0 h 6461947"/>
              <a:gd name="connsiteX0" fmla="*/ 537469 w 8686800"/>
              <a:gd name="connsiteY0" fmla="*/ 333964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537469 w 8686800"/>
              <a:gd name="connsiteY7" fmla="*/ 333964 h 6400800"/>
              <a:gd name="connsiteX0" fmla="*/ 1247 w 8686800"/>
              <a:gd name="connsiteY0" fmla="*/ 0 h 6405503"/>
              <a:gd name="connsiteX1" fmla="*/ 8686800 w 8686800"/>
              <a:gd name="connsiteY1" fmla="*/ 4703 h 6405503"/>
              <a:gd name="connsiteX2" fmla="*/ 8686800 w 8686800"/>
              <a:gd name="connsiteY2" fmla="*/ 4703 h 6405503"/>
              <a:gd name="connsiteX3" fmla="*/ 8686800 w 8686800"/>
              <a:gd name="connsiteY3" fmla="*/ 5566998 h 6405503"/>
              <a:gd name="connsiteX4" fmla="*/ 7848295 w 8686800"/>
              <a:gd name="connsiteY4" fmla="*/ 6405503 h 6405503"/>
              <a:gd name="connsiteX5" fmla="*/ 0 w 8686800"/>
              <a:gd name="connsiteY5" fmla="*/ 6405503 h 6405503"/>
              <a:gd name="connsiteX6" fmla="*/ 0 w 8686800"/>
              <a:gd name="connsiteY6" fmla="*/ 6405503 h 6405503"/>
              <a:gd name="connsiteX7" fmla="*/ 1247 w 8686800"/>
              <a:gd name="connsiteY7" fmla="*/ 0 h 640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86800" h="6405503">
                <a:moveTo>
                  <a:pt x="1247" y="0"/>
                </a:moveTo>
                <a:lnTo>
                  <a:pt x="8686800" y="4703"/>
                </a:lnTo>
                <a:lnTo>
                  <a:pt x="8686800" y="4703"/>
                </a:lnTo>
                <a:lnTo>
                  <a:pt x="8686800" y="5566998"/>
                </a:lnTo>
                <a:cubicBezTo>
                  <a:pt x="8686800" y="6030092"/>
                  <a:pt x="8311389" y="6405503"/>
                  <a:pt x="7848295" y="6405503"/>
                </a:cubicBezTo>
                <a:lnTo>
                  <a:pt x="0" y="6405503"/>
                </a:lnTo>
                <a:lnTo>
                  <a:pt x="0" y="6405503"/>
                </a:lnTo>
                <a:cubicBezTo>
                  <a:pt x="208" y="5340271"/>
                  <a:pt x="624" y="3195696"/>
                  <a:pt x="12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514349" y="14075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</a:rPr>
              <a:t>Discussion Skills and Quality Questions</a:t>
            </a:r>
            <a:endParaRPr lang="en-US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5449" y="333497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Peer Facilitator Workshop</a:t>
            </a:r>
          </a:p>
          <a:p>
            <a:pPr algn="ctr"/>
            <a:endParaRPr lang="en-US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3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0595" y="4952679"/>
            <a:ext cx="5157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Donna L. Pattison, 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PhD</a:t>
            </a:r>
          </a:p>
          <a:p>
            <a:pPr algn="ctr"/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Instructional Professor</a:t>
            </a:r>
          </a:p>
          <a:p>
            <a:pPr algn="ctr"/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Department of Biology &amp; Biochemistry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100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Artful Questions</a:t>
            </a:r>
            <a:br>
              <a:rPr lang="en-US" b="1" dirty="0"/>
            </a:br>
            <a:r>
              <a:rPr lang="en-US" sz="3000" b="1" dirty="0" smtClean="0">
                <a:solidFill>
                  <a:srgbClr val="FF0000"/>
                </a:solidFill>
              </a:rPr>
              <a:t>Don’t tell…ask!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7068"/>
            <a:ext cx="8229600" cy="4619096"/>
          </a:xfrm>
        </p:spPr>
        <p:txBody>
          <a:bodyPr/>
          <a:lstStyle/>
          <a:p>
            <a:r>
              <a:rPr lang="en-US" dirty="0"/>
              <a:t>What do you think would happen if…?</a:t>
            </a:r>
          </a:p>
          <a:p>
            <a:r>
              <a:rPr lang="en-US" dirty="0" smtClean="0"/>
              <a:t>Where </a:t>
            </a:r>
            <a:r>
              <a:rPr lang="en-US" dirty="0"/>
              <a:t>have you looked for the answer?</a:t>
            </a:r>
          </a:p>
          <a:p>
            <a:r>
              <a:rPr lang="en-US" dirty="0" smtClean="0"/>
              <a:t>Have </a:t>
            </a:r>
            <a:r>
              <a:rPr lang="en-US" dirty="0"/>
              <a:t>you considered X?</a:t>
            </a:r>
          </a:p>
          <a:p>
            <a:r>
              <a:rPr lang="en-US" dirty="0" smtClean="0"/>
              <a:t>How </a:t>
            </a:r>
            <a:r>
              <a:rPr lang="en-US" dirty="0"/>
              <a:t>would you determine this?</a:t>
            </a:r>
          </a:p>
          <a:p>
            <a:r>
              <a:rPr lang="en-US" dirty="0" smtClean="0"/>
              <a:t>Can </a:t>
            </a:r>
            <a:r>
              <a:rPr lang="en-US" dirty="0"/>
              <a:t>you explain to my why you chose x, y, or z here?</a:t>
            </a:r>
          </a:p>
          <a:p>
            <a:endParaRPr lang="en-US" dirty="0"/>
          </a:p>
        </p:txBody>
      </p:sp>
      <p:pic>
        <p:nvPicPr>
          <p:cNvPr id="3074" name="Picture 2" descr="C:\Users\Lauren\AppData\Local\Microsoft\Windows\Temporary Internet Files\Content.IE5\FSIUWSM1\palette_cutie_mark_by_rildraw-d4snlr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3079">
            <a:off x="6382165" y="4250265"/>
            <a:ext cx="2015066" cy="20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6871" y="5748867"/>
            <a:ext cx="5004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Trowbridge, L. and </a:t>
            </a:r>
            <a:r>
              <a:rPr lang="en-US" sz="1400" dirty="0" err="1" smtClean="0"/>
              <a:t>Bybee</a:t>
            </a:r>
            <a:r>
              <a:rPr lang="en-US" sz="1400" dirty="0" smtClean="0"/>
              <a:t>, R. (1990) Becoming a Secondary School Science </a:t>
            </a:r>
            <a:r>
              <a:rPr lang="en-US" sz="1400" dirty="0" err="1" smtClean="0"/>
              <a:t>Teacher.Merrill</a:t>
            </a:r>
            <a:r>
              <a:rPr lang="en-US" sz="1400" dirty="0" smtClean="0"/>
              <a:t> Publishers, Chapter 14.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5187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095999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Think </a:t>
            </a:r>
            <a:r>
              <a:rPr lang="en-US" dirty="0"/>
              <a:t>ahead.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Come </a:t>
            </a:r>
            <a:r>
              <a:rPr lang="en-US" dirty="0"/>
              <a:t>to class prepared with a list of leading questions.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</a:t>
            </a:r>
            <a:r>
              <a:rPr lang="en-US" dirty="0"/>
              <a:t>flexible.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/>
              <a:t>Artful Questions</a:t>
            </a:r>
            <a:br>
              <a:rPr lang="en-US" b="1" dirty="0"/>
            </a:br>
            <a:r>
              <a:rPr lang="en-US" sz="3000" b="1" dirty="0" smtClean="0">
                <a:solidFill>
                  <a:srgbClr val="FF0000"/>
                </a:solidFill>
              </a:rPr>
              <a:t>Don’t tell…ask!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Lauren\AppData\Local\Microsoft\Windows\Temporary Internet Files\Content.IE5\A5ZXH9ZI\dreamstime_l_1888766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4" y="1417638"/>
            <a:ext cx="1840678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uren\AppData\Local\Microsoft\Windows\Temporary Internet Files\Content.IE5\31IAE70X\1335-12439673009u9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2" y="3430377"/>
            <a:ext cx="3369732" cy="269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3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423333"/>
            <a:ext cx="665521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805" y="5836920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Trowbridge, L. and </a:t>
            </a:r>
            <a:r>
              <a:rPr lang="en-US" sz="1200" dirty="0" err="1" smtClean="0"/>
              <a:t>Bybee</a:t>
            </a:r>
            <a:r>
              <a:rPr lang="en-US" sz="1200" dirty="0" smtClean="0"/>
              <a:t>, R. (1990) Becoming a Secondary School Science </a:t>
            </a:r>
            <a:r>
              <a:rPr lang="en-US" sz="1200" dirty="0" err="1" smtClean="0"/>
              <a:t>Teacher.Merrill</a:t>
            </a:r>
            <a:r>
              <a:rPr lang="en-US" sz="1200" dirty="0" smtClean="0"/>
              <a:t> Publishers, Chapter 14.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3484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Try to move away from Q &amp; A sessions that look like this….</a:t>
            </a:r>
            <a:br>
              <a:rPr lang="en-US" b="1" dirty="0" smtClean="0"/>
            </a:br>
            <a:endParaRPr lang="en-US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766295" y="1991958"/>
            <a:ext cx="7772773" cy="4307332"/>
            <a:chOff x="654050" y="1172494"/>
            <a:chExt cx="7772773" cy="4307332"/>
          </a:xfrm>
        </p:grpSpPr>
        <p:pic>
          <p:nvPicPr>
            <p:cNvPr id="2050" name="Picture 2" descr="C:\Users\Donna\AppData\Local\Microsoft\Windows\Temporary Internet Files\Content.IE5\FMP3RP3T\teacher_clipart[1]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876" y="1172494"/>
              <a:ext cx="1241612" cy="1638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Donna\AppData\Local\Microsoft\Windows\Temporary Internet Files\Content.IE5\8O1FAP63\Student_Writing_clip_art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50" y="3783106"/>
              <a:ext cx="827107" cy="1500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Donna\AppData\Local\Microsoft\Windows\Temporary Internet Files\Content.IE5\F6MNFGUP\student-clip-art-male_student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0117" y="3586480"/>
              <a:ext cx="1345981" cy="1893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Donna\AppData\Local\Microsoft\Windows\Temporary Internet Files\Content.IE5\1URLNBQE\writing_girl[1]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601" y="3895090"/>
              <a:ext cx="1892222" cy="1584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Donna\AppData\Local\Microsoft\Windows\Temporary Internet Files\Content.IE5\FMP3RP3T\school_girl_desk_taking_test_hg_clr[1]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190" y="3586480"/>
              <a:ext cx="1196340" cy="1860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1748118" y="2563906"/>
              <a:ext cx="2107980" cy="143435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3738282" y="2940424"/>
              <a:ext cx="475130" cy="64605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765190" y="2940424"/>
              <a:ext cx="228151" cy="5289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273488" y="2563906"/>
              <a:ext cx="2068606" cy="133118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4103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64776" y="251029"/>
            <a:ext cx="81266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To Q </a:t>
            </a:r>
            <a:r>
              <a:rPr lang="en-US" sz="4400" b="1" dirty="0"/>
              <a:t>&amp; A sessions that look like this….</a:t>
            </a:r>
            <a:br>
              <a:rPr lang="en-US" sz="4400" b="1" dirty="0"/>
            </a:br>
            <a:endParaRPr lang="en-US" sz="4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64776" y="1947732"/>
            <a:ext cx="7772773" cy="4307332"/>
            <a:chOff x="918695" y="2144358"/>
            <a:chExt cx="7772773" cy="4307332"/>
          </a:xfrm>
        </p:grpSpPr>
        <p:pic>
          <p:nvPicPr>
            <p:cNvPr id="5" name="Picture 2" descr="C:\Users\Donna\AppData\Local\Microsoft\Windows\Temporary Internet Files\Content.IE5\FMP3RP3T\teacher_clipart[1]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521" y="2144358"/>
              <a:ext cx="1241612" cy="1638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Donna\AppData\Local\Microsoft\Windows\Temporary Internet Files\Content.IE5\8O1FAP63\Student_Writing_clip_art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695" y="4754970"/>
              <a:ext cx="827107" cy="1500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Donna\AppData\Local\Microsoft\Windows\Temporary Internet Files\Content.IE5\F6MNFGUP\student-clip-art-male_student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762" y="4558344"/>
              <a:ext cx="1345981" cy="1893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Donna\AppData\Local\Microsoft\Windows\Temporary Internet Files\Content.IE5\1URLNBQE\writing_girl[1]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246" y="4866954"/>
              <a:ext cx="1892222" cy="1584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C:\Users\Donna\AppData\Local\Microsoft\Windows\Temporary Internet Files\Content.IE5\FMP3RP3T\school_girl_desk_taking_test_hg_clr[1]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835" y="4558344"/>
              <a:ext cx="1196340" cy="1860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 flipH="1">
              <a:off x="2012763" y="3535770"/>
              <a:ext cx="2107980" cy="143435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538133" y="3535770"/>
              <a:ext cx="2068606" cy="133118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927412" y="5764306"/>
              <a:ext cx="73510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260569" y="5836023"/>
              <a:ext cx="73510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431693" y="5836023"/>
              <a:ext cx="73510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524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is it that a talk show host does to stimulate interesting discussions on radio or TV programs?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" name="Picture 3" descr="C:\Users\Donna Pattison\AppData\Local\Microsoft\Windows\Temporary Internet Files\Content.IE5\DCF4DU8D\MC900250257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175" y="2281160"/>
            <a:ext cx="4819650" cy="3164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728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12" y="280335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Metacognition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49506" y="2097741"/>
            <a:ext cx="5558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is it?  Write down what you think it means.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5419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012" y="280335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Metacognition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6494" y="1936376"/>
            <a:ext cx="80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Thinking about how you think.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905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Wait Time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276"/>
            <a:ext cx="8229600" cy="50688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new teacher asked a question expecting an excited barrage of answers and…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I waited and waited.  Anyone? Longer and longer.  Help?   It felt like an hour.  A week.  </a:t>
            </a:r>
            <a:r>
              <a:rPr lang="en-US" dirty="0" smtClean="0">
                <a:solidFill>
                  <a:srgbClr val="C00000"/>
                </a:solidFill>
              </a:rPr>
              <a:t>A year.  Would the wait be worth it?  A…yes?  Finally from the back of the class!”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52454"/>
            <a:ext cx="644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Allen, D. and Tanner, K.  (2007) Transformations:  </a:t>
            </a:r>
          </a:p>
          <a:p>
            <a:r>
              <a:rPr lang="en-US" sz="1600" dirty="0" smtClean="0"/>
              <a:t>Approaches to College Science Teaching.  W.H. Freeman Publishers, p. 19</a:t>
            </a:r>
            <a:endParaRPr lang="en-US" sz="1600" dirty="0"/>
          </a:p>
        </p:txBody>
      </p:sp>
      <p:pic>
        <p:nvPicPr>
          <p:cNvPr id="5" name="Picture 3" descr="C:\Users\Donna Pattison\AppData\Local\Microsoft\Windows\Temporary Internet Files\Content.IE5\I89KVYXR\MC9000650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7869">
            <a:off x="6985758" y="4514914"/>
            <a:ext cx="1479218" cy="1619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416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Wait Time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504031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Average wait time:  1.5 seconds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perceived bright students:  2 seconds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perceived less able students: 0.9 seconds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Results of waiting 3-5 seconds: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More complex answers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Increase in response length from 7 to 28 words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Less “I don’t know” answers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More students offering answers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6984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/>
              <a:t>Wait Time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1026" name="Picture 2" descr="C:\Users\Donna\AppData\Local\Microsoft\Windows\Temporary Internet Files\Content.IE5\P956FMDL\glass-of-wat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80" y="4085663"/>
            <a:ext cx="1670237" cy="222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nna\AppData\Local\Microsoft\Windows\Temporary Internet Files\Content.IE5\P956FMDL\16196-illustration-of-a-hot-cup-of-coffee-pv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5" y="4085664"/>
            <a:ext cx="2440641" cy="244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524000"/>
            <a:ext cx="7512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/>
              <a:t>Relax.  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Tell the class “Think about that for a minute”.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Take a sip of water or coffee or tea to fill time.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Invite answers again, “Now that you’ve had time to think, anyone care to respond?”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No response.  Ask leading questions to move the class to the answer without giving them the answer directly.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468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 you encourage question asking? Answering?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1029" name="Picture 5" descr="C:\Users\Lauren\AppData\Local\Microsoft\Windows\Temporary Internet Files\Content.IE5\45PLEUXW\adamtglass-co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33" y="1738409"/>
            <a:ext cx="4080934" cy="44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28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758518" cy="1143000"/>
          </a:xfrm>
        </p:spPr>
        <p:txBody>
          <a:bodyPr/>
          <a:lstStyle/>
          <a:p>
            <a:r>
              <a:rPr lang="en-US" sz="3800" b="1" dirty="0"/>
              <a:t>How do you encourage question asking?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1495"/>
            <a:ext cx="8229600" cy="5101696"/>
          </a:xfrm>
        </p:spPr>
        <p:txBody>
          <a:bodyPr/>
          <a:lstStyle/>
          <a:p>
            <a:pPr>
              <a:buAutoNum type="arabicPeriod"/>
            </a:pPr>
            <a:r>
              <a:rPr lang="en-US" sz="2500" dirty="0">
                <a:latin typeface="+mj-lt"/>
              </a:rPr>
              <a:t>Ask </a:t>
            </a:r>
            <a:r>
              <a:rPr lang="en-US" sz="2500" dirty="0" smtClean="0">
                <a:latin typeface="+mj-lt"/>
              </a:rPr>
              <a:t>“Are </a:t>
            </a:r>
            <a:r>
              <a:rPr lang="en-US" sz="2500" dirty="0">
                <a:latin typeface="+mj-lt"/>
              </a:rPr>
              <a:t>there are any questions</a:t>
            </a:r>
            <a:r>
              <a:rPr lang="en-US" sz="2500" dirty="0" smtClean="0">
                <a:latin typeface="+mj-lt"/>
              </a:rPr>
              <a:t>?”</a:t>
            </a:r>
            <a:endParaRPr lang="en-US" sz="2500" dirty="0">
              <a:latin typeface="+mj-lt"/>
            </a:endParaRPr>
          </a:p>
          <a:p>
            <a:pPr>
              <a:buAutoNum type="arabicPeriod"/>
            </a:pPr>
            <a:r>
              <a:rPr lang="en-US" sz="2500" dirty="0">
                <a:latin typeface="+mj-lt"/>
              </a:rPr>
              <a:t>Comments like “I’m glad you asked that” </a:t>
            </a:r>
            <a:r>
              <a:rPr lang="en-US" sz="2500" dirty="0" smtClean="0">
                <a:latin typeface="+mj-lt"/>
              </a:rPr>
              <a:t>                               or </a:t>
            </a:r>
            <a:r>
              <a:rPr lang="en-US" sz="2500" dirty="0">
                <a:latin typeface="+mj-lt"/>
              </a:rPr>
              <a:t>“Good question” or “great point”.</a:t>
            </a:r>
          </a:p>
          <a:p>
            <a:pPr>
              <a:buAutoNum type="arabicPeriod"/>
            </a:pPr>
            <a:r>
              <a:rPr lang="en-US" sz="2500" dirty="0">
                <a:latin typeface="+mj-lt"/>
              </a:rPr>
              <a:t>Enthusiasm.</a:t>
            </a:r>
          </a:p>
          <a:p>
            <a:pPr marL="0" indent="0" algn="ctr">
              <a:buNone/>
            </a:pPr>
            <a:r>
              <a:rPr lang="en-US" sz="4000" b="1" i="1" dirty="0" smtClean="0">
                <a:latin typeface="+mj-lt"/>
              </a:rPr>
              <a:t>Answering</a:t>
            </a:r>
            <a:endParaRPr lang="en-US" sz="4000" i="1" dirty="0" smtClean="0">
              <a:latin typeface="+mj-lt"/>
            </a:endParaRPr>
          </a:p>
          <a:p>
            <a:pPr>
              <a:buAutoNum type="arabicPeriod"/>
            </a:pPr>
            <a:r>
              <a:rPr lang="en-US" sz="2500" dirty="0">
                <a:latin typeface="+mj-lt"/>
              </a:rPr>
              <a:t>Wait time.</a:t>
            </a:r>
          </a:p>
          <a:p>
            <a:pPr>
              <a:buAutoNum type="arabicPeriod"/>
            </a:pPr>
            <a:r>
              <a:rPr lang="en-US" sz="2500" dirty="0" smtClean="0">
                <a:latin typeface="+mj-lt"/>
              </a:rPr>
              <a:t>Toss a ball into the classroom.  Whoever catches it or it lands near answers.  Student choses who to pass to.</a:t>
            </a:r>
            <a:endParaRPr lang="en-US" sz="2500" dirty="0">
              <a:latin typeface="+mj-lt"/>
            </a:endParaRPr>
          </a:p>
          <a:p>
            <a:pPr>
              <a:buAutoNum type="arabicPeriod"/>
            </a:pPr>
            <a:r>
              <a:rPr lang="en-US" sz="2500" dirty="0">
                <a:latin typeface="+mj-lt"/>
              </a:rPr>
              <a:t>Names in beaker.</a:t>
            </a:r>
          </a:p>
          <a:p>
            <a:pPr>
              <a:buAutoNum type="arabicPeriod"/>
            </a:pPr>
            <a:r>
              <a:rPr lang="en-US" sz="2500" dirty="0">
                <a:latin typeface="+mj-lt"/>
              </a:rPr>
              <a:t>Randomly call by name.</a:t>
            </a:r>
          </a:p>
          <a:p>
            <a:pPr>
              <a:buAutoNum type="arabicPeriod"/>
            </a:pPr>
            <a:r>
              <a:rPr lang="en-US" sz="2500" dirty="0">
                <a:latin typeface="+mj-lt"/>
              </a:rPr>
              <a:t>Pencil with eyes closed on </a:t>
            </a:r>
            <a:r>
              <a:rPr lang="en-US" sz="2500" dirty="0" smtClean="0">
                <a:latin typeface="+mj-lt"/>
              </a:rPr>
              <a:t>clipboard with roster.</a:t>
            </a:r>
            <a:endParaRPr lang="en-US" sz="2500" dirty="0">
              <a:latin typeface="+mj-lt"/>
            </a:endParaRPr>
          </a:p>
          <a:p>
            <a:pPr>
              <a:buAutoNum type="arabicPeriod"/>
            </a:pPr>
            <a:r>
              <a:rPr lang="en-US" sz="2500" dirty="0">
                <a:latin typeface="+mj-lt"/>
              </a:rPr>
              <a:t>Warn students one person from group will be called on…</a:t>
            </a:r>
          </a:p>
          <a:p>
            <a:endParaRPr lang="en-US" sz="2500" dirty="0">
              <a:latin typeface="+mj-lt"/>
            </a:endParaRPr>
          </a:p>
        </p:txBody>
      </p:sp>
      <p:pic>
        <p:nvPicPr>
          <p:cNvPr id="2050" name="Picture 2" descr="C:\Users\Lauren\AppData\Local\Microsoft\Windows\Temporary Internet Files\Content.IE5\31IAE70X\question-mar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5" y="889003"/>
            <a:ext cx="1358898" cy="181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097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500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What is it that a talk show host does to stimulate interesting discussions on radio or TV programs? </vt:lpstr>
      <vt:lpstr>Metacognition</vt:lpstr>
      <vt:lpstr>Metacognition</vt:lpstr>
      <vt:lpstr>Wait Time </vt:lpstr>
      <vt:lpstr>Wait Time </vt:lpstr>
      <vt:lpstr>Wait Time </vt:lpstr>
      <vt:lpstr>How do you encourage question asking? Answering? </vt:lpstr>
      <vt:lpstr>How do you encourage question asking? </vt:lpstr>
      <vt:lpstr>Artful Questions Don’t tell…ask!</vt:lpstr>
      <vt:lpstr>Artful Questions Don’t tell…ask!</vt:lpstr>
      <vt:lpstr>PowerPoint Presentation</vt:lpstr>
      <vt:lpstr>Try to move away from Q &amp; A sessions that look like this…. </vt:lpstr>
      <vt:lpstr>PowerPoint Presentation</vt:lpstr>
    </vt:vector>
  </TitlesOfParts>
  <Company>University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Watts</dc:creator>
  <cp:lastModifiedBy>Donna</cp:lastModifiedBy>
  <cp:revision>49</cp:revision>
  <dcterms:created xsi:type="dcterms:W3CDTF">2011-10-03T13:05:40Z</dcterms:created>
  <dcterms:modified xsi:type="dcterms:W3CDTF">2015-07-23T03:05:45Z</dcterms:modified>
</cp:coreProperties>
</file>